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0" r:id="rId1"/>
  </p:sldMasterIdLst>
  <p:notesMasterIdLst>
    <p:notesMasterId r:id="rId18"/>
  </p:notesMasterIdLst>
  <p:sldIdLst>
    <p:sldId id="259" r:id="rId2"/>
    <p:sldId id="260" r:id="rId3"/>
    <p:sldId id="261" r:id="rId4"/>
    <p:sldId id="262" r:id="rId5"/>
    <p:sldId id="268" r:id="rId6"/>
    <p:sldId id="264" r:id="rId7"/>
    <p:sldId id="269" r:id="rId8"/>
    <p:sldId id="270" r:id="rId9"/>
    <p:sldId id="271" r:id="rId10"/>
    <p:sldId id="263" r:id="rId11"/>
    <p:sldId id="266" r:id="rId12"/>
    <p:sldId id="272" r:id="rId13"/>
    <p:sldId id="273" r:id="rId14"/>
    <p:sldId id="274" r:id="rId15"/>
    <p:sldId id="265" r:id="rId16"/>
    <p:sldId id="25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03"/>
    <p:restoredTop sz="94719"/>
  </p:normalViewPr>
  <p:slideViewPr>
    <p:cSldViewPr snapToGrid="0" snapToObjects="1">
      <p:cViewPr varScale="1">
        <p:scale>
          <a:sx n="152" d="100"/>
          <a:sy n="152" d="100"/>
        </p:scale>
        <p:origin x="95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7C284B-ADD7-0541-8A58-486CCCD33E16}" type="datetimeFigureOut">
              <a:rPr lang="en-US" smtClean="0"/>
              <a:t>9/28/20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26803F-F7F2-3846-93E0-4C6BA4EE4D2C}" type="slidenum">
              <a:rPr lang="en-US" smtClean="0"/>
              <a:t>‹#›</a:t>
            </a:fld>
            <a:endParaRPr lang="en-US"/>
          </a:p>
        </p:txBody>
      </p:sp>
    </p:spTree>
    <p:extLst>
      <p:ext uri="{BB962C8B-B14F-4D97-AF65-F5344CB8AC3E}">
        <p14:creationId xmlns:p14="http://schemas.microsoft.com/office/powerpoint/2010/main" val="2937519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26803F-F7F2-3846-93E0-4C6BA4EE4D2C}" type="slidenum">
              <a:rPr lang="en-US" smtClean="0"/>
              <a:t>1</a:t>
            </a:fld>
            <a:endParaRPr lang="en-US"/>
          </a:p>
        </p:txBody>
      </p:sp>
    </p:spTree>
    <p:extLst>
      <p:ext uri="{BB962C8B-B14F-4D97-AF65-F5344CB8AC3E}">
        <p14:creationId xmlns:p14="http://schemas.microsoft.com/office/powerpoint/2010/main" val="40120198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5</a:t>
            </a:fld>
            <a:endParaRPr lang="en-US"/>
          </a:p>
        </p:txBody>
      </p:sp>
    </p:spTree>
    <p:extLst>
      <p:ext uri="{BB962C8B-B14F-4D97-AF65-F5344CB8AC3E}">
        <p14:creationId xmlns:p14="http://schemas.microsoft.com/office/powerpoint/2010/main" val="2769038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10</a:t>
            </a:fld>
            <a:endParaRPr lang="en-US"/>
          </a:p>
        </p:txBody>
      </p:sp>
    </p:spTree>
    <p:extLst>
      <p:ext uri="{BB962C8B-B14F-4D97-AF65-F5344CB8AC3E}">
        <p14:creationId xmlns:p14="http://schemas.microsoft.com/office/powerpoint/2010/main" val="469814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726803F-F7F2-3846-93E0-4C6BA4EE4D2C}" type="slidenum">
              <a:rPr lang="en-US" smtClean="0"/>
              <a:t>14</a:t>
            </a:fld>
            <a:endParaRPr lang="en-US"/>
          </a:p>
        </p:txBody>
      </p:sp>
    </p:spTree>
    <p:extLst>
      <p:ext uri="{BB962C8B-B14F-4D97-AF65-F5344CB8AC3E}">
        <p14:creationId xmlns:p14="http://schemas.microsoft.com/office/powerpoint/2010/main" val="1398713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9/28/20</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592742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9/28/20</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266484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9/28/20</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91661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9/28/20</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940279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9/28/20</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833615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9/28/20</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11164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9/28/20</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208500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9/28/20</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49669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9/28/20</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52711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9/28/20</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93107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9/28/20</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818382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9/28/20</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4027863649"/>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9" r:id="rId6"/>
    <p:sldLayoutId id="2147483744" r:id="rId7"/>
    <p:sldLayoutId id="2147483745" r:id="rId8"/>
    <p:sldLayoutId id="2147483746" r:id="rId9"/>
    <p:sldLayoutId id="2147483748" r:id="rId10"/>
    <p:sldLayoutId id="2147483747"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7" name="Rectangle 137">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Representational Photo: Getty Images">
            <a:extLst>
              <a:ext uri="{FF2B5EF4-FFF2-40B4-BE49-F238E27FC236}">
                <a16:creationId xmlns:a16="http://schemas.microsoft.com/office/drawing/2014/main" id="{A3B33AA1-4BD4-BF4C-B4C2-6333BEB1FDAC}"/>
              </a:ext>
            </a:extLst>
          </p:cNvPr>
          <p:cNvPicPr>
            <a:picLocks noGrp="1" noChangeAspect="1" noChangeArrowheads="1"/>
          </p:cNvPicPr>
          <p:nvPr>
            <p:ph idx="1"/>
          </p:nvPr>
        </p:nvPicPr>
        <p:blipFill rotWithShape="1">
          <a:blip r:embed="rId3">
            <a:alphaModFix amt="90000"/>
            <a:extLst>
              <a:ext uri="{28A0092B-C50C-407E-A947-70E740481C1C}">
                <a14:useLocalDpi xmlns:a14="http://schemas.microsoft.com/office/drawing/2010/main" val="0"/>
              </a:ext>
            </a:extLst>
          </a:blip>
          <a:srcRect l="3484" r="1406" b="1"/>
          <a:stretch/>
        </p:blipFill>
        <p:spPr bwMode="auto">
          <a:xfrm>
            <a:off x="1" y="10"/>
            <a:ext cx="12192000" cy="6857990"/>
          </a:xfrm>
          <a:prstGeom prst="rect">
            <a:avLst/>
          </a:prstGeom>
          <a:noFill/>
          <a:effectLst>
            <a:outerShdw blurRad="50800" dist="50800" dir="5400000" algn="ctr" rotWithShape="0">
              <a:srgbClr val="000000"/>
            </a:outerShdw>
          </a:effectLst>
          <a:extLst>
            <a:ext uri="{909E8E84-426E-40DD-AFC4-6F175D3DCCD1}">
              <a14:hiddenFill xmlns:a14="http://schemas.microsoft.com/office/drawing/2010/main">
                <a:solidFill>
                  <a:srgbClr val="FFFFFF"/>
                </a:solidFill>
              </a14:hiddenFill>
            </a:ext>
          </a:extLst>
        </p:spPr>
      </p:pic>
      <p:sp>
        <p:nvSpPr>
          <p:cNvPr id="140" name="Rectangle 139">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BA9CE1-5B43-8243-A766-57C0B18A416A}"/>
              </a:ext>
            </a:extLst>
          </p:cNvPr>
          <p:cNvSpPr>
            <a:spLocks noGrp="1"/>
          </p:cNvSpPr>
          <p:nvPr>
            <p:ph type="title"/>
          </p:nvPr>
        </p:nvSpPr>
        <p:spPr>
          <a:xfrm>
            <a:off x="1352549" y="1380743"/>
            <a:ext cx="9486900" cy="2048256"/>
          </a:xfrm>
        </p:spPr>
        <p:txBody>
          <a:bodyPr vert="horz" lIns="91440" tIns="45720" rIns="91440" bIns="45720" rtlCol="0" anchor="b">
            <a:normAutofit/>
          </a:bodyPr>
          <a:lstStyle/>
          <a:p>
            <a:pPr algn="ctr"/>
            <a:r>
              <a:rPr lang="en-US" sz="4000" b="1" kern="1200" cap="all" spc="300" baseline="0" dirty="0">
                <a:solidFill>
                  <a:srgbClr val="FFFFFF"/>
                </a:solidFill>
                <a:effectLst>
                  <a:outerShdw blurRad="50800" dist="50800" dir="5400000" sx="99000" sy="99000" algn="ctr" rotWithShape="0">
                    <a:srgbClr val="000000"/>
                  </a:outerShdw>
                </a:effectLst>
                <a:latin typeface="+mj-lt"/>
                <a:ea typeface="+mj-ea"/>
                <a:cs typeface="+mj-cs"/>
              </a:rPr>
              <a:t>Study of wildfires in the us</a:t>
            </a:r>
            <a:br>
              <a:rPr lang="en-US" sz="3600" kern="1200" cap="all" spc="300" baseline="0" dirty="0">
                <a:solidFill>
                  <a:srgbClr val="FFFFFF"/>
                </a:solidFill>
                <a:latin typeface="+mj-lt"/>
                <a:ea typeface="+mj-ea"/>
                <a:cs typeface="+mj-cs"/>
              </a:rPr>
            </a:br>
            <a:br>
              <a:rPr lang="en-US" sz="3600" kern="1200" cap="all" spc="300" baseline="0" dirty="0">
                <a:solidFill>
                  <a:srgbClr val="FFFFFF"/>
                </a:solidFill>
                <a:latin typeface="+mj-lt"/>
                <a:ea typeface="+mj-ea"/>
                <a:cs typeface="+mj-cs"/>
              </a:rPr>
            </a:br>
            <a:r>
              <a:rPr lang="en-US" sz="2800" i="1" kern="1200" cap="all" spc="300" baseline="0" dirty="0">
                <a:solidFill>
                  <a:srgbClr val="FFFFFF"/>
                </a:solidFill>
                <a:effectLst>
                  <a:outerShdw blurRad="50800" dist="50800" dir="5400000" sx="99000" sy="99000" algn="ctr" rotWithShape="0">
                    <a:srgbClr val="000000"/>
                  </a:outerShdw>
                </a:effectLst>
                <a:latin typeface="+mj-lt"/>
                <a:ea typeface="+mj-ea"/>
                <a:cs typeface="+mj-cs"/>
              </a:rPr>
              <a:t>For the years 1992-2015</a:t>
            </a:r>
          </a:p>
        </p:txBody>
      </p:sp>
      <p:pic>
        <p:nvPicPr>
          <p:cNvPr id="4" name="Picture 4" descr="United States Forest Service - Wikipedia">
            <a:extLst>
              <a:ext uri="{FF2B5EF4-FFF2-40B4-BE49-F238E27FC236}">
                <a16:creationId xmlns:a16="http://schemas.microsoft.com/office/drawing/2014/main" id="{5D57B6E2-D160-6E47-8B56-CA5F7F5F20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31193" y="5705856"/>
            <a:ext cx="1042517" cy="1133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15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4) Have occurrences of wildfire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25528" y="2151557"/>
            <a:ext cx="4189252" cy="3918098"/>
          </a:xfrm>
        </p:spPr>
        <p:txBody>
          <a:bodyPr>
            <a:normAutofit fontScale="70000" lnSpcReduction="20000"/>
          </a:bodyPr>
          <a:lstStyle/>
          <a:p>
            <a:r>
              <a:rPr lang="en-GB" dirty="0"/>
              <a:t>For readability the causes have been split into 2 groups.</a:t>
            </a:r>
          </a:p>
          <a:p>
            <a:r>
              <a:rPr lang="en-GB" dirty="0"/>
              <a:t>Arson is clearly the most common cause in group 1.</a:t>
            </a:r>
          </a:p>
          <a:p>
            <a:r>
              <a:rPr lang="en-GB" dirty="0"/>
              <a:t>There are 2 big peaks in 1999 and 2006, both of these coincide with heatwaves in the US. </a:t>
            </a:r>
            <a:r>
              <a:rPr lang="en-GB" baseline="30000" dirty="0"/>
              <a:t>(1)</a:t>
            </a:r>
          </a:p>
          <a:p>
            <a:r>
              <a:rPr lang="en-GB" dirty="0"/>
              <a:t>Although there is no proof to link the heatwave to an increase of arson by itself, it is probable that the unusually warm conditions helped to dry the ground and increase the amount of fuel available for a fire to spread.</a:t>
            </a:r>
          </a:p>
          <a:p>
            <a:r>
              <a:rPr lang="en-GB" dirty="0"/>
              <a:t>The 2006 peak is also seen in Equipment, Children, Smoking and Fireworks.</a:t>
            </a:r>
          </a:p>
        </p:txBody>
      </p:sp>
      <p:pic>
        <p:nvPicPr>
          <p:cNvPr id="5" name="Picture 4" descr="Chart, line chart&#10;&#10;Description automatically generated">
            <a:extLst>
              <a:ext uri="{FF2B5EF4-FFF2-40B4-BE49-F238E27FC236}">
                <a16:creationId xmlns:a16="http://schemas.microsoft.com/office/drawing/2014/main" id="{43368E43-C9D0-A044-8281-BD468F042014}"/>
              </a:ext>
            </a:extLst>
          </p:cNvPr>
          <p:cNvPicPr>
            <a:picLocks noChangeAspect="1"/>
          </p:cNvPicPr>
          <p:nvPr/>
        </p:nvPicPr>
        <p:blipFill>
          <a:blip r:embed="rId3"/>
          <a:stretch>
            <a:fillRect/>
          </a:stretch>
        </p:blipFill>
        <p:spPr>
          <a:xfrm>
            <a:off x="0" y="1624193"/>
            <a:ext cx="7717872" cy="4911374"/>
          </a:xfrm>
          <a:prstGeom prst="rect">
            <a:avLst/>
          </a:prstGeom>
        </p:spPr>
      </p:pic>
      <p:sp>
        <p:nvSpPr>
          <p:cNvPr id="6" name="TextBox 5">
            <a:extLst>
              <a:ext uri="{FF2B5EF4-FFF2-40B4-BE49-F238E27FC236}">
                <a16:creationId xmlns:a16="http://schemas.microsoft.com/office/drawing/2014/main" id="{E2D3D84E-A65A-7F46-BD11-CCA065EF8854}"/>
              </a:ext>
            </a:extLst>
          </p:cNvPr>
          <p:cNvSpPr txBox="1"/>
          <p:nvPr/>
        </p:nvSpPr>
        <p:spPr>
          <a:xfrm>
            <a:off x="8119143" y="6381678"/>
            <a:ext cx="3734501" cy="307777"/>
          </a:xfrm>
          <a:prstGeom prst="rect">
            <a:avLst/>
          </a:prstGeom>
          <a:noFill/>
        </p:spPr>
        <p:txBody>
          <a:bodyPr wrap="square" rtlCol="0">
            <a:spAutoFit/>
          </a:bodyPr>
          <a:lstStyle/>
          <a:p>
            <a:r>
              <a:rPr lang="en-GB" sz="1400" i="1" baseline="30000" dirty="0"/>
              <a:t>1) </a:t>
            </a:r>
            <a:r>
              <a:rPr lang="en-GB" sz="1400" i="1" dirty="0"/>
              <a:t>https://</a:t>
            </a:r>
            <a:r>
              <a:rPr lang="en-GB" sz="1400" i="1" dirty="0" err="1"/>
              <a:t>en.wikipedia.org</a:t>
            </a:r>
            <a:r>
              <a:rPr lang="en-GB" sz="1400" i="1" dirty="0"/>
              <a:t>/wiki/</a:t>
            </a:r>
            <a:r>
              <a:rPr lang="en-GB" sz="1400" i="1" dirty="0" err="1"/>
              <a:t>List_of_heat_waves</a:t>
            </a:r>
            <a:endParaRPr lang="en-GB" sz="1400" i="1" dirty="0"/>
          </a:p>
        </p:txBody>
      </p:sp>
    </p:spTree>
    <p:extLst>
      <p:ext uri="{BB962C8B-B14F-4D97-AF65-F5344CB8AC3E}">
        <p14:creationId xmlns:p14="http://schemas.microsoft.com/office/powerpoint/2010/main" val="1173601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4) Have occurrences of wildfire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25528" y="2151557"/>
            <a:ext cx="4189252" cy="3918098"/>
          </a:xfrm>
        </p:spPr>
        <p:txBody>
          <a:bodyPr>
            <a:normAutofit/>
          </a:bodyPr>
          <a:lstStyle/>
          <a:p>
            <a:r>
              <a:rPr lang="en-GB" dirty="0"/>
              <a:t>Debris burning is the most common cause in group 1.</a:t>
            </a:r>
          </a:p>
          <a:p>
            <a:r>
              <a:rPr lang="en-GB" dirty="0"/>
              <a:t>The peaks in 2000 and 2006 are visible in this plot are well. </a:t>
            </a:r>
            <a:r>
              <a:rPr lang="en-GB" baseline="30000" dirty="0"/>
              <a:t>(1)</a:t>
            </a:r>
          </a:p>
          <a:p>
            <a:r>
              <a:rPr lang="en-GB" dirty="0"/>
              <a:t>There is a defined trough in cases of Missing/Undefined data from 1997 – 2002, with a corresponding increase in Miscellaneous and Lightning.</a:t>
            </a:r>
          </a:p>
        </p:txBody>
      </p:sp>
      <p:pic>
        <p:nvPicPr>
          <p:cNvPr id="4" name="Picture 3" descr="Chart, line chart&#10;&#10;Description automatically generated">
            <a:extLst>
              <a:ext uri="{FF2B5EF4-FFF2-40B4-BE49-F238E27FC236}">
                <a16:creationId xmlns:a16="http://schemas.microsoft.com/office/drawing/2014/main" id="{7D2D9E54-C782-4C42-8476-20FDA6AC6770}"/>
              </a:ext>
            </a:extLst>
          </p:cNvPr>
          <p:cNvPicPr>
            <a:picLocks noChangeAspect="1"/>
          </p:cNvPicPr>
          <p:nvPr/>
        </p:nvPicPr>
        <p:blipFill>
          <a:blip r:embed="rId2"/>
          <a:stretch>
            <a:fillRect/>
          </a:stretch>
        </p:blipFill>
        <p:spPr>
          <a:xfrm>
            <a:off x="0" y="1620633"/>
            <a:ext cx="7825528" cy="4979881"/>
          </a:xfrm>
          <a:prstGeom prst="rect">
            <a:avLst/>
          </a:prstGeom>
        </p:spPr>
      </p:pic>
      <p:sp>
        <p:nvSpPr>
          <p:cNvPr id="7" name="TextBox 6">
            <a:extLst>
              <a:ext uri="{FF2B5EF4-FFF2-40B4-BE49-F238E27FC236}">
                <a16:creationId xmlns:a16="http://schemas.microsoft.com/office/drawing/2014/main" id="{82B740AF-55D4-0C48-A0CD-7249BE73B0FC}"/>
              </a:ext>
            </a:extLst>
          </p:cNvPr>
          <p:cNvSpPr txBox="1"/>
          <p:nvPr/>
        </p:nvSpPr>
        <p:spPr>
          <a:xfrm>
            <a:off x="8119143" y="6381678"/>
            <a:ext cx="3734501" cy="307777"/>
          </a:xfrm>
          <a:prstGeom prst="rect">
            <a:avLst/>
          </a:prstGeom>
          <a:noFill/>
        </p:spPr>
        <p:txBody>
          <a:bodyPr wrap="square" rtlCol="0">
            <a:spAutoFit/>
          </a:bodyPr>
          <a:lstStyle/>
          <a:p>
            <a:r>
              <a:rPr lang="en-GB" sz="1400" i="1" baseline="30000" dirty="0"/>
              <a:t>1) </a:t>
            </a:r>
            <a:r>
              <a:rPr lang="en-GB" sz="1400" i="1" dirty="0"/>
              <a:t>https://</a:t>
            </a:r>
            <a:r>
              <a:rPr lang="en-GB" sz="1400" i="1" dirty="0" err="1"/>
              <a:t>en.wikipedia.org</a:t>
            </a:r>
            <a:r>
              <a:rPr lang="en-GB" sz="1400" i="1" dirty="0"/>
              <a:t>/wiki/</a:t>
            </a:r>
            <a:r>
              <a:rPr lang="en-GB" sz="1400" i="1" dirty="0" err="1"/>
              <a:t>List_of_heat_waves</a:t>
            </a:r>
            <a:endParaRPr lang="en-GB" sz="1400" i="1" dirty="0"/>
          </a:p>
        </p:txBody>
      </p:sp>
    </p:spTree>
    <p:extLst>
      <p:ext uri="{BB962C8B-B14F-4D97-AF65-F5344CB8AC3E}">
        <p14:creationId xmlns:p14="http://schemas.microsoft.com/office/powerpoint/2010/main" val="1659051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4) Have occurrences of wildfire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25528" y="2151557"/>
            <a:ext cx="4189252" cy="3918098"/>
          </a:xfrm>
        </p:spPr>
        <p:txBody>
          <a:bodyPr>
            <a:normAutofit/>
          </a:bodyPr>
          <a:lstStyle/>
          <a:p>
            <a:r>
              <a:rPr lang="en-GB" dirty="0"/>
              <a:t>Debris burning is the most common cause in group 1.</a:t>
            </a:r>
          </a:p>
          <a:p>
            <a:r>
              <a:rPr lang="en-GB" dirty="0"/>
              <a:t>The peaks in 2000 and 2006 are visible in this plot are well. </a:t>
            </a:r>
            <a:r>
              <a:rPr lang="en-GB" baseline="30000" dirty="0"/>
              <a:t>(1)</a:t>
            </a:r>
          </a:p>
          <a:p>
            <a:r>
              <a:rPr lang="en-GB" dirty="0"/>
              <a:t>There is a defined trough in cases of Missing/Undefined data from 1997 – 2002, with a corresponding increase in Miscellaneous and Lightning.</a:t>
            </a:r>
          </a:p>
        </p:txBody>
      </p:sp>
      <p:pic>
        <p:nvPicPr>
          <p:cNvPr id="4" name="Picture 3" descr="Chart, line chart&#10;&#10;Description automatically generated">
            <a:extLst>
              <a:ext uri="{FF2B5EF4-FFF2-40B4-BE49-F238E27FC236}">
                <a16:creationId xmlns:a16="http://schemas.microsoft.com/office/drawing/2014/main" id="{7D2D9E54-C782-4C42-8476-20FDA6AC6770}"/>
              </a:ext>
            </a:extLst>
          </p:cNvPr>
          <p:cNvPicPr>
            <a:picLocks noChangeAspect="1"/>
          </p:cNvPicPr>
          <p:nvPr/>
        </p:nvPicPr>
        <p:blipFill>
          <a:blip r:embed="rId2"/>
          <a:stretch>
            <a:fillRect/>
          </a:stretch>
        </p:blipFill>
        <p:spPr>
          <a:xfrm>
            <a:off x="0" y="1620633"/>
            <a:ext cx="7825528" cy="4979881"/>
          </a:xfrm>
          <a:prstGeom prst="rect">
            <a:avLst/>
          </a:prstGeom>
        </p:spPr>
      </p:pic>
      <p:sp>
        <p:nvSpPr>
          <p:cNvPr id="7" name="TextBox 6">
            <a:extLst>
              <a:ext uri="{FF2B5EF4-FFF2-40B4-BE49-F238E27FC236}">
                <a16:creationId xmlns:a16="http://schemas.microsoft.com/office/drawing/2014/main" id="{82B740AF-55D4-0C48-A0CD-7249BE73B0FC}"/>
              </a:ext>
            </a:extLst>
          </p:cNvPr>
          <p:cNvSpPr txBox="1"/>
          <p:nvPr/>
        </p:nvSpPr>
        <p:spPr>
          <a:xfrm>
            <a:off x="8119143" y="6381678"/>
            <a:ext cx="3734501" cy="307777"/>
          </a:xfrm>
          <a:prstGeom prst="rect">
            <a:avLst/>
          </a:prstGeom>
          <a:noFill/>
        </p:spPr>
        <p:txBody>
          <a:bodyPr wrap="square" rtlCol="0">
            <a:spAutoFit/>
          </a:bodyPr>
          <a:lstStyle/>
          <a:p>
            <a:r>
              <a:rPr lang="en-GB" sz="1400" i="1" baseline="30000" dirty="0"/>
              <a:t>1) </a:t>
            </a:r>
            <a:r>
              <a:rPr lang="en-GB" sz="1400" i="1" dirty="0"/>
              <a:t>https://</a:t>
            </a:r>
            <a:r>
              <a:rPr lang="en-GB" sz="1400" i="1" dirty="0" err="1"/>
              <a:t>en.wikipedia.org</a:t>
            </a:r>
            <a:r>
              <a:rPr lang="en-GB" sz="1400" i="1" dirty="0"/>
              <a:t>/wiki/</a:t>
            </a:r>
            <a:r>
              <a:rPr lang="en-GB" sz="1400" i="1" dirty="0" err="1"/>
              <a:t>List_of_heat_waves</a:t>
            </a:r>
            <a:endParaRPr lang="en-GB" sz="1400" i="1" dirty="0"/>
          </a:p>
        </p:txBody>
      </p:sp>
    </p:spTree>
    <p:extLst>
      <p:ext uri="{BB962C8B-B14F-4D97-AF65-F5344CB8AC3E}">
        <p14:creationId xmlns:p14="http://schemas.microsoft.com/office/powerpoint/2010/main" val="684888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4) Have occurrences of wildfire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25528" y="2151557"/>
            <a:ext cx="4189252" cy="3918098"/>
          </a:xfrm>
        </p:spPr>
        <p:txBody>
          <a:bodyPr>
            <a:normAutofit/>
          </a:bodyPr>
          <a:lstStyle/>
          <a:p>
            <a:r>
              <a:rPr lang="en-GB" dirty="0"/>
              <a:t>A linear model was applied to the arson data and it has been shown that there has been statistically significant decrease of fires due arson over the reporting period.</a:t>
            </a:r>
          </a:p>
        </p:txBody>
      </p:sp>
      <p:pic>
        <p:nvPicPr>
          <p:cNvPr id="5" name="Picture 4" descr="Chart, line chart&#10;&#10;Description automatically generated">
            <a:extLst>
              <a:ext uri="{FF2B5EF4-FFF2-40B4-BE49-F238E27FC236}">
                <a16:creationId xmlns:a16="http://schemas.microsoft.com/office/drawing/2014/main" id="{95A16FAF-8AC6-6C49-AAE9-0F15E0C6E2AD}"/>
              </a:ext>
            </a:extLst>
          </p:cNvPr>
          <p:cNvPicPr>
            <a:picLocks noChangeAspect="1"/>
          </p:cNvPicPr>
          <p:nvPr/>
        </p:nvPicPr>
        <p:blipFill>
          <a:blip r:embed="rId2"/>
          <a:stretch>
            <a:fillRect/>
          </a:stretch>
        </p:blipFill>
        <p:spPr>
          <a:xfrm>
            <a:off x="0" y="1663374"/>
            <a:ext cx="7699248" cy="4899522"/>
          </a:xfrm>
          <a:prstGeom prst="rect">
            <a:avLst/>
          </a:prstGeom>
        </p:spPr>
      </p:pic>
    </p:spTree>
    <p:extLst>
      <p:ext uri="{BB962C8B-B14F-4D97-AF65-F5344CB8AC3E}">
        <p14:creationId xmlns:p14="http://schemas.microsoft.com/office/powerpoint/2010/main" val="839682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4) Have occurrences of wildfire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25528" y="2151557"/>
            <a:ext cx="4189252" cy="3918098"/>
          </a:xfrm>
        </p:spPr>
        <p:txBody>
          <a:bodyPr>
            <a:normAutofit/>
          </a:bodyPr>
          <a:lstStyle/>
          <a:p>
            <a:r>
              <a:rPr lang="en-GB" dirty="0"/>
              <a:t>A linear model was applied to the children cause data and it was also shown that there has been statistically significant decrease of fires due children over the reporting period.</a:t>
            </a:r>
          </a:p>
          <a:p>
            <a:r>
              <a:rPr lang="en-GB" dirty="0"/>
              <a:t>Other causes were shown to have not changed significantly over the reporting period.</a:t>
            </a:r>
          </a:p>
        </p:txBody>
      </p:sp>
      <p:pic>
        <p:nvPicPr>
          <p:cNvPr id="4" name="Picture 3" descr="Chart, line chart&#10;&#10;Description automatically generated">
            <a:extLst>
              <a:ext uri="{FF2B5EF4-FFF2-40B4-BE49-F238E27FC236}">
                <a16:creationId xmlns:a16="http://schemas.microsoft.com/office/drawing/2014/main" id="{38D82716-53DB-3743-BCA3-765E97DEA3E5}"/>
              </a:ext>
            </a:extLst>
          </p:cNvPr>
          <p:cNvPicPr>
            <a:picLocks noChangeAspect="1"/>
          </p:cNvPicPr>
          <p:nvPr/>
        </p:nvPicPr>
        <p:blipFill>
          <a:blip r:embed="rId3"/>
          <a:stretch>
            <a:fillRect/>
          </a:stretch>
        </p:blipFill>
        <p:spPr>
          <a:xfrm>
            <a:off x="1" y="1610686"/>
            <a:ext cx="7667538" cy="4879343"/>
          </a:xfrm>
          <a:prstGeom prst="rect">
            <a:avLst/>
          </a:prstGeom>
        </p:spPr>
      </p:pic>
    </p:spTree>
    <p:extLst>
      <p:ext uri="{BB962C8B-B14F-4D97-AF65-F5344CB8AC3E}">
        <p14:creationId xmlns:p14="http://schemas.microsoft.com/office/powerpoint/2010/main" val="2066850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Which States have the highest likelihood of a wildfire occurring</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005253"/>
            <a:ext cx="4189252" cy="3918098"/>
          </a:xfrm>
        </p:spPr>
        <p:txBody>
          <a:bodyPr>
            <a:normAutofit fontScale="92500" lnSpcReduction="10000"/>
          </a:bodyPr>
          <a:lstStyle/>
          <a:p>
            <a:r>
              <a:rPr lang="en-GB" dirty="0"/>
              <a:t>Top 3 States with the most total number of fires are:</a:t>
            </a:r>
          </a:p>
          <a:p>
            <a:pPr lvl="1"/>
            <a:r>
              <a:rPr lang="en-GB" dirty="0"/>
              <a:t>California</a:t>
            </a:r>
          </a:p>
          <a:p>
            <a:pPr lvl="1"/>
            <a:r>
              <a:rPr lang="en-GB" dirty="0"/>
              <a:t>Georgia</a:t>
            </a:r>
          </a:p>
          <a:p>
            <a:pPr lvl="1"/>
            <a:r>
              <a:rPr lang="en-GB" dirty="0"/>
              <a:t>Texas</a:t>
            </a:r>
          </a:p>
          <a:p>
            <a:r>
              <a:rPr lang="en-GB" dirty="0"/>
              <a:t>However Georgia is only an average sized state but has a lot of fire</a:t>
            </a:r>
          </a:p>
          <a:p>
            <a:r>
              <a:rPr lang="en-GB" dirty="0"/>
              <a:t>Therefore we shall normalise state size, but calculating number of fires per square mile.</a:t>
            </a:r>
          </a:p>
        </p:txBody>
      </p:sp>
      <p:pic>
        <p:nvPicPr>
          <p:cNvPr id="11" name="Picture 10">
            <a:extLst>
              <a:ext uri="{FF2B5EF4-FFF2-40B4-BE49-F238E27FC236}">
                <a16:creationId xmlns:a16="http://schemas.microsoft.com/office/drawing/2014/main" id="{64D6B162-5733-E44D-976B-E0AC240A3532}"/>
              </a:ext>
            </a:extLst>
          </p:cNvPr>
          <p:cNvPicPr>
            <a:picLocks noChangeAspect="1"/>
          </p:cNvPicPr>
          <p:nvPr/>
        </p:nvPicPr>
        <p:blipFill>
          <a:blip r:embed="rId2"/>
          <a:stretch>
            <a:fillRect/>
          </a:stretch>
        </p:blipFill>
        <p:spPr>
          <a:xfrm>
            <a:off x="400344" y="1837052"/>
            <a:ext cx="6591300" cy="4254500"/>
          </a:xfrm>
          <a:prstGeom prst="rect">
            <a:avLst/>
          </a:prstGeom>
        </p:spPr>
      </p:pic>
    </p:spTree>
    <p:extLst>
      <p:ext uri="{BB962C8B-B14F-4D97-AF65-F5344CB8AC3E}">
        <p14:creationId xmlns:p14="http://schemas.microsoft.com/office/powerpoint/2010/main" val="22447318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D2725-418A-8D4A-89E3-C438191C9B3D}"/>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C7BA3C66-0333-764A-808A-F329335153C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219927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1) Which States have the highest likelihood of a wildfire occurring</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005253"/>
            <a:ext cx="4189252" cy="3918098"/>
          </a:xfrm>
        </p:spPr>
        <p:txBody>
          <a:bodyPr>
            <a:normAutofit fontScale="92500" lnSpcReduction="10000"/>
          </a:bodyPr>
          <a:lstStyle/>
          <a:p>
            <a:r>
              <a:rPr lang="en-GB" dirty="0"/>
              <a:t>Top 3 States with the most total number of fires are:</a:t>
            </a:r>
          </a:p>
          <a:p>
            <a:pPr lvl="1"/>
            <a:r>
              <a:rPr lang="en-GB" dirty="0"/>
              <a:t>California</a:t>
            </a:r>
          </a:p>
          <a:p>
            <a:pPr lvl="1"/>
            <a:r>
              <a:rPr lang="en-GB" dirty="0"/>
              <a:t>Georgia</a:t>
            </a:r>
          </a:p>
          <a:p>
            <a:pPr lvl="1"/>
            <a:r>
              <a:rPr lang="en-GB" dirty="0"/>
              <a:t>Texas</a:t>
            </a:r>
          </a:p>
          <a:p>
            <a:r>
              <a:rPr lang="en-GB" dirty="0"/>
              <a:t>However Georgia is only an average sized state but has a lot of fire</a:t>
            </a:r>
          </a:p>
          <a:p>
            <a:r>
              <a:rPr lang="en-GB" dirty="0"/>
              <a:t>Therefore we shall normalise state size, but calculating number of fires per square mile.</a:t>
            </a:r>
          </a:p>
        </p:txBody>
      </p:sp>
      <p:pic>
        <p:nvPicPr>
          <p:cNvPr id="11" name="Picture 10">
            <a:extLst>
              <a:ext uri="{FF2B5EF4-FFF2-40B4-BE49-F238E27FC236}">
                <a16:creationId xmlns:a16="http://schemas.microsoft.com/office/drawing/2014/main" id="{64D6B162-5733-E44D-976B-E0AC240A3532}"/>
              </a:ext>
            </a:extLst>
          </p:cNvPr>
          <p:cNvPicPr>
            <a:picLocks noChangeAspect="1"/>
          </p:cNvPicPr>
          <p:nvPr/>
        </p:nvPicPr>
        <p:blipFill>
          <a:blip r:embed="rId2"/>
          <a:stretch>
            <a:fillRect/>
          </a:stretch>
        </p:blipFill>
        <p:spPr>
          <a:xfrm>
            <a:off x="583224" y="1876343"/>
            <a:ext cx="6330714" cy="4086299"/>
          </a:xfrm>
          <a:prstGeom prst="rect">
            <a:avLst/>
          </a:prstGeom>
        </p:spPr>
      </p:pic>
    </p:spTree>
    <p:extLst>
      <p:ext uri="{BB962C8B-B14F-4D97-AF65-F5344CB8AC3E}">
        <p14:creationId xmlns:p14="http://schemas.microsoft.com/office/powerpoint/2010/main" val="1107614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1) Which States have the highest likelihood of a wildfire occurring</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690104" y="2005251"/>
            <a:ext cx="4375404" cy="4092201"/>
          </a:xfrm>
        </p:spPr>
        <p:txBody>
          <a:bodyPr>
            <a:normAutofit lnSpcReduction="10000"/>
          </a:bodyPr>
          <a:lstStyle/>
          <a:p>
            <a:r>
              <a:rPr lang="en-GB" dirty="0"/>
              <a:t>Now considering the number of fires per square mile the top 3 are:</a:t>
            </a:r>
          </a:p>
          <a:p>
            <a:pPr lvl="1"/>
            <a:r>
              <a:rPr lang="en-GB" dirty="0"/>
              <a:t>New Jersey</a:t>
            </a:r>
          </a:p>
          <a:p>
            <a:pPr lvl="1"/>
            <a:r>
              <a:rPr lang="en-GB" dirty="0"/>
              <a:t>Georgia</a:t>
            </a:r>
          </a:p>
          <a:p>
            <a:pPr lvl="1"/>
            <a:r>
              <a:rPr lang="en-GB" dirty="0"/>
              <a:t>South Carolina</a:t>
            </a:r>
          </a:p>
          <a:p>
            <a:r>
              <a:rPr lang="en-GB" dirty="0"/>
              <a:t>Texas is not in the top 10 at all and California is only just.</a:t>
            </a:r>
          </a:p>
          <a:p>
            <a:r>
              <a:rPr lang="en-GB" dirty="0"/>
              <a:t>This is a better way of seeing which States have a larger probability of a wildfire.</a:t>
            </a:r>
          </a:p>
          <a:p>
            <a:endParaRPr lang="en-GB" dirty="0"/>
          </a:p>
        </p:txBody>
      </p:sp>
      <p:pic>
        <p:nvPicPr>
          <p:cNvPr id="4" name="Picture 3">
            <a:extLst>
              <a:ext uri="{FF2B5EF4-FFF2-40B4-BE49-F238E27FC236}">
                <a16:creationId xmlns:a16="http://schemas.microsoft.com/office/drawing/2014/main" id="{6B536374-D3BF-7F4F-B16D-A5A6947224E6}"/>
              </a:ext>
            </a:extLst>
          </p:cNvPr>
          <p:cNvPicPr>
            <a:picLocks noChangeAspect="1"/>
          </p:cNvPicPr>
          <p:nvPr/>
        </p:nvPicPr>
        <p:blipFill>
          <a:blip r:embed="rId2"/>
          <a:stretch>
            <a:fillRect/>
          </a:stretch>
        </p:blipFill>
        <p:spPr>
          <a:xfrm>
            <a:off x="230443" y="2151555"/>
            <a:ext cx="7387221" cy="3623513"/>
          </a:xfrm>
          <a:prstGeom prst="rect">
            <a:avLst/>
          </a:prstGeom>
        </p:spPr>
      </p:pic>
    </p:spTree>
    <p:extLst>
      <p:ext uri="{BB962C8B-B14F-4D97-AF65-F5344CB8AC3E}">
        <p14:creationId xmlns:p14="http://schemas.microsoft.com/office/powerpoint/2010/main" val="854831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1) Which States have the highest likelihood of a wildfire occurring</a:t>
            </a:r>
          </a:p>
        </p:txBody>
      </p:sp>
      <p:pic>
        <p:nvPicPr>
          <p:cNvPr id="6" name="Picture 5" descr="Map&#10;&#10;Description automatically generated">
            <a:extLst>
              <a:ext uri="{FF2B5EF4-FFF2-40B4-BE49-F238E27FC236}">
                <a16:creationId xmlns:a16="http://schemas.microsoft.com/office/drawing/2014/main" id="{91AD0292-8094-524D-BEDD-C83DFF0FDAA3}"/>
              </a:ext>
            </a:extLst>
          </p:cNvPr>
          <p:cNvPicPr>
            <a:picLocks noChangeAspect="1"/>
          </p:cNvPicPr>
          <p:nvPr/>
        </p:nvPicPr>
        <p:blipFill>
          <a:blip r:embed="rId2"/>
          <a:stretch>
            <a:fillRect/>
          </a:stretch>
        </p:blipFill>
        <p:spPr>
          <a:xfrm>
            <a:off x="0" y="1947015"/>
            <a:ext cx="6426940" cy="4089871"/>
          </a:xfrm>
          <a:prstGeom prst="rect">
            <a:avLst/>
          </a:prstGeom>
        </p:spPr>
      </p:pic>
      <p:pic>
        <p:nvPicPr>
          <p:cNvPr id="4" name="Picture 3" descr="Map&#10;&#10;Description automatically generated">
            <a:extLst>
              <a:ext uri="{FF2B5EF4-FFF2-40B4-BE49-F238E27FC236}">
                <a16:creationId xmlns:a16="http://schemas.microsoft.com/office/drawing/2014/main" id="{3F68E5BF-94DD-5C42-871C-CDD78511DB45}"/>
              </a:ext>
            </a:extLst>
          </p:cNvPr>
          <p:cNvPicPr>
            <a:picLocks noChangeAspect="1"/>
          </p:cNvPicPr>
          <p:nvPr/>
        </p:nvPicPr>
        <p:blipFill>
          <a:blip r:embed="rId3"/>
          <a:stretch>
            <a:fillRect/>
          </a:stretch>
        </p:blipFill>
        <p:spPr>
          <a:xfrm>
            <a:off x="5765060" y="1947014"/>
            <a:ext cx="6426940" cy="4089872"/>
          </a:xfrm>
          <a:prstGeom prst="rect">
            <a:avLst/>
          </a:prstGeom>
        </p:spPr>
      </p:pic>
    </p:spTree>
    <p:extLst>
      <p:ext uri="{BB962C8B-B14F-4D97-AF65-F5344CB8AC3E}">
        <p14:creationId xmlns:p14="http://schemas.microsoft.com/office/powerpoint/2010/main" val="37495027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2) Have occurrences of wildfire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825528" y="2151557"/>
            <a:ext cx="4189252" cy="3918098"/>
          </a:xfrm>
        </p:spPr>
        <p:txBody>
          <a:bodyPr>
            <a:normAutofit fontScale="85000" lnSpcReduction="10000"/>
          </a:bodyPr>
          <a:lstStyle/>
          <a:p>
            <a:r>
              <a:rPr lang="en-GB" dirty="0"/>
              <a:t>From the total number of fires per year, it can be seen that there is a pattern of peaks.</a:t>
            </a:r>
          </a:p>
          <a:p>
            <a:r>
              <a:rPr lang="en-GB" dirty="0"/>
              <a:t>These seem to coincide with recorded heatwaves in North America, although this is not definite proof of the reason for the peaks. </a:t>
            </a:r>
            <a:r>
              <a:rPr lang="en-GB" baseline="30000" dirty="0"/>
              <a:t>(1)</a:t>
            </a:r>
          </a:p>
          <a:p>
            <a:r>
              <a:rPr lang="en-GB" dirty="0"/>
              <a:t>Visually looking at the plot there doesn’t seem to be any overall trend of increase or decrease in the number of fires, but I modelled the data to prove mathematically.</a:t>
            </a:r>
          </a:p>
        </p:txBody>
      </p:sp>
      <p:sp>
        <p:nvSpPr>
          <p:cNvPr id="6" name="TextBox 5">
            <a:extLst>
              <a:ext uri="{FF2B5EF4-FFF2-40B4-BE49-F238E27FC236}">
                <a16:creationId xmlns:a16="http://schemas.microsoft.com/office/drawing/2014/main" id="{E2D3D84E-A65A-7F46-BD11-CCA065EF8854}"/>
              </a:ext>
            </a:extLst>
          </p:cNvPr>
          <p:cNvSpPr txBox="1"/>
          <p:nvPr/>
        </p:nvSpPr>
        <p:spPr>
          <a:xfrm>
            <a:off x="8119143" y="6381678"/>
            <a:ext cx="3734501" cy="307777"/>
          </a:xfrm>
          <a:prstGeom prst="rect">
            <a:avLst/>
          </a:prstGeom>
          <a:noFill/>
        </p:spPr>
        <p:txBody>
          <a:bodyPr wrap="square" rtlCol="0">
            <a:spAutoFit/>
          </a:bodyPr>
          <a:lstStyle/>
          <a:p>
            <a:r>
              <a:rPr lang="en-GB" sz="1400" baseline="30000" dirty="0"/>
              <a:t>1) </a:t>
            </a:r>
            <a:r>
              <a:rPr lang="en-GB" sz="1400" i="1" dirty="0"/>
              <a:t>https://</a:t>
            </a:r>
            <a:r>
              <a:rPr lang="en-GB" sz="1400" i="1" dirty="0" err="1"/>
              <a:t>en.wikipedia.org</a:t>
            </a:r>
            <a:r>
              <a:rPr lang="en-GB" sz="1400" i="1" dirty="0"/>
              <a:t>/wiki/</a:t>
            </a:r>
            <a:r>
              <a:rPr lang="en-GB" sz="1400" i="1" dirty="0" err="1"/>
              <a:t>List_of_heat_waves</a:t>
            </a:r>
            <a:endParaRPr lang="en-GB" sz="1400" i="1" dirty="0"/>
          </a:p>
        </p:txBody>
      </p:sp>
      <p:pic>
        <p:nvPicPr>
          <p:cNvPr id="4" name="Picture 3" descr="Chart, line chart&#10;&#10;Description automatically generated">
            <a:extLst>
              <a:ext uri="{FF2B5EF4-FFF2-40B4-BE49-F238E27FC236}">
                <a16:creationId xmlns:a16="http://schemas.microsoft.com/office/drawing/2014/main" id="{40E7DB46-960E-964F-AE3B-E5D16049EAE2}"/>
              </a:ext>
            </a:extLst>
          </p:cNvPr>
          <p:cNvPicPr>
            <a:picLocks noChangeAspect="1"/>
          </p:cNvPicPr>
          <p:nvPr/>
        </p:nvPicPr>
        <p:blipFill>
          <a:blip r:embed="rId3"/>
          <a:stretch>
            <a:fillRect/>
          </a:stretch>
        </p:blipFill>
        <p:spPr>
          <a:xfrm>
            <a:off x="13982" y="1705635"/>
            <a:ext cx="7558481" cy="4809942"/>
          </a:xfrm>
          <a:prstGeom prst="rect">
            <a:avLst/>
          </a:prstGeom>
        </p:spPr>
      </p:pic>
    </p:spTree>
    <p:extLst>
      <p:ext uri="{BB962C8B-B14F-4D97-AF65-F5344CB8AC3E}">
        <p14:creationId xmlns:p14="http://schemas.microsoft.com/office/powerpoint/2010/main" val="3337792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2) Have occurrences of wildfire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656800" y="2014397"/>
            <a:ext cx="4189252" cy="3918098"/>
          </a:xfrm>
        </p:spPr>
        <p:txBody>
          <a:bodyPr>
            <a:normAutofit fontScale="92500" lnSpcReduction="10000"/>
          </a:bodyPr>
          <a:lstStyle/>
          <a:p>
            <a:r>
              <a:rPr lang="en-GB" dirty="0"/>
              <a:t>In order to get a more accurate picture of any trends present I have plotted the number of fires per month, instead of year</a:t>
            </a:r>
          </a:p>
          <a:p>
            <a:r>
              <a:rPr lang="en-GB" dirty="0"/>
              <a:t>This plot clearly shows a double peak each year, which I intend to investigate later</a:t>
            </a:r>
          </a:p>
          <a:p>
            <a:r>
              <a:rPr lang="en-GB" dirty="0"/>
              <a:t>To validate how accurate the model is I kept the last 4 years separate to compare.</a:t>
            </a:r>
          </a:p>
          <a:p>
            <a:r>
              <a:rPr lang="en-GB" dirty="0"/>
              <a:t>Blue line is the SARIMA model.</a:t>
            </a:r>
          </a:p>
        </p:txBody>
      </p:sp>
      <p:pic>
        <p:nvPicPr>
          <p:cNvPr id="5" name="Picture 4">
            <a:extLst>
              <a:ext uri="{FF2B5EF4-FFF2-40B4-BE49-F238E27FC236}">
                <a16:creationId xmlns:a16="http://schemas.microsoft.com/office/drawing/2014/main" id="{DE7B129B-3B0B-3E48-A3DC-414CA3D7A23C}"/>
              </a:ext>
            </a:extLst>
          </p:cNvPr>
          <p:cNvPicPr>
            <a:picLocks noChangeAspect="1"/>
          </p:cNvPicPr>
          <p:nvPr/>
        </p:nvPicPr>
        <p:blipFill>
          <a:blip r:embed="rId2"/>
          <a:stretch>
            <a:fillRect/>
          </a:stretch>
        </p:blipFill>
        <p:spPr>
          <a:xfrm>
            <a:off x="0" y="1795025"/>
            <a:ext cx="7656800" cy="4710192"/>
          </a:xfrm>
          <a:prstGeom prst="rect">
            <a:avLst/>
          </a:prstGeom>
        </p:spPr>
      </p:pic>
    </p:spTree>
    <p:extLst>
      <p:ext uri="{BB962C8B-B14F-4D97-AF65-F5344CB8AC3E}">
        <p14:creationId xmlns:p14="http://schemas.microsoft.com/office/powerpoint/2010/main" val="3108064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fontScale="90000"/>
          </a:bodyPr>
          <a:lstStyle/>
          <a:p>
            <a:pPr algn="ctr"/>
            <a:r>
              <a:rPr lang="en-US" dirty="0"/>
              <a:t>2) Have occurrences of wildfire increased or decreased over the reporting period</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656800" y="2014397"/>
            <a:ext cx="4189252" cy="3918098"/>
          </a:xfrm>
        </p:spPr>
        <p:txBody>
          <a:bodyPr>
            <a:normAutofit fontScale="92500" lnSpcReduction="10000"/>
          </a:bodyPr>
          <a:lstStyle/>
          <a:p>
            <a:r>
              <a:rPr lang="en-GB" dirty="0"/>
              <a:t>This plot shows the accuracy of the SARIMA model, with the predicted data in red versus the actual data in black</a:t>
            </a:r>
          </a:p>
          <a:p>
            <a:r>
              <a:rPr lang="en-GB" dirty="0"/>
              <a:t>The model clearly has understood there is a double seasonal peak in wildfires each year</a:t>
            </a:r>
          </a:p>
          <a:p>
            <a:r>
              <a:rPr lang="en-GB" dirty="0"/>
              <a:t>It was also shown that there has been no statistically significant increase or decrease in wildfires over the reporting period.</a:t>
            </a:r>
          </a:p>
          <a:p>
            <a:endParaRPr lang="en-GB" dirty="0"/>
          </a:p>
        </p:txBody>
      </p:sp>
      <p:pic>
        <p:nvPicPr>
          <p:cNvPr id="4" name="Picture 3" descr="Chart, line chart&#10;&#10;Description automatically generated">
            <a:extLst>
              <a:ext uri="{FF2B5EF4-FFF2-40B4-BE49-F238E27FC236}">
                <a16:creationId xmlns:a16="http://schemas.microsoft.com/office/drawing/2014/main" id="{3C00C8D6-D0ED-3C48-8150-F38E1DBD70EE}"/>
              </a:ext>
            </a:extLst>
          </p:cNvPr>
          <p:cNvPicPr>
            <a:picLocks noChangeAspect="1"/>
          </p:cNvPicPr>
          <p:nvPr/>
        </p:nvPicPr>
        <p:blipFill>
          <a:blip r:embed="rId2"/>
          <a:stretch>
            <a:fillRect/>
          </a:stretch>
        </p:blipFill>
        <p:spPr>
          <a:xfrm>
            <a:off x="146528" y="1586861"/>
            <a:ext cx="7378984" cy="4695717"/>
          </a:xfrm>
          <a:prstGeom prst="rect">
            <a:avLst/>
          </a:prstGeom>
        </p:spPr>
      </p:pic>
    </p:spTree>
    <p:extLst>
      <p:ext uri="{BB962C8B-B14F-4D97-AF65-F5344CB8AC3E}">
        <p14:creationId xmlns:p14="http://schemas.microsoft.com/office/powerpoint/2010/main" val="336459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t>3) What are the main causes of wildfires occurring.</a:t>
            </a:r>
          </a:p>
        </p:txBody>
      </p:sp>
      <p:sp>
        <p:nvSpPr>
          <p:cNvPr id="8" name="Content Placeholder 7">
            <a:extLst>
              <a:ext uri="{FF2B5EF4-FFF2-40B4-BE49-F238E27FC236}">
                <a16:creationId xmlns:a16="http://schemas.microsoft.com/office/drawing/2014/main" id="{00D57224-2B10-BB44-A5E0-58D787AC9CCA}"/>
              </a:ext>
            </a:extLst>
          </p:cNvPr>
          <p:cNvSpPr>
            <a:spLocks noGrp="1"/>
          </p:cNvSpPr>
          <p:nvPr>
            <p:ph idx="1"/>
          </p:nvPr>
        </p:nvSpPr>
        <p:spPr>
          <a:xfrm>
            <a:off x="7327616" y="2005253"/>
            <a:ext cx="4189252" cy="3918098"/>
          </a:xfrm>
        </p:spPr>
        <p:txBody>
          <a:bodyPr>
            <a:normAutofit/>
          </a:bodyPr>
          <a:lstStyle/>
          <a:p>
            <a:r>
              <a:rPr lang="en-GB" dirty="0"/>
              <a:t>This list shows all the causes of fires record during the 1992-2015 period</a:t>
            </a:r>
          </a:p>
          <a:p>
            <a:r>
              <a:rPr lang="en-GB" dirty="0"/>
              <a:t>Debris burning is the most common cause of fires by over 100,000.</a:t>
            </a:r>
          </a:p>
          <a:p>
            <a:r>
              <a:rPr lang="en-GB" dirty="0"/>
              <a:t>Lightning is shown to be the highest natural cause of fires.</a:t>
            </a:r>
          </a:p>
        </p:txBody>
      </p:sp>
      <p:grpSp>
        <p:nvGrpSpPr>
          <p:cNvPr id="10" name="Group 9">
            <a:extLst>
              <a:ext uri="{FF2B5EF4-FFF2-40B4-BE49-F238E27FC236}">
                <a16:creationId xmlns:a16="http://schemas.microsoft.com/office/drawing/2014/main" id="{80AE3EB3-67A1-C845-933E-8AAC1311A352}"/>
              </a:ext>
            </a:extLst>
          </p:cNvPr>
          <p:cNvGrpSpPr/>
          <p:nvPr/>
        </p:nvGrpSpPr>
        <p:grpSpPr>
          <a:xfrm>
            <a:off x="1667662" y="1589402"/>
            <a:ext cx="4343400" cy="4749800"/>
            <a:chOff x="3924300" y="1612900"/>
            <a:chExt cx="4343400" cy="4749800"/>
          </a:xfrm>
        </p:grpSpPr>
        <p:pic>
          <p:nvPicPr>
            <p:cNvPr id="7" name="Picture 6">
              <a:extLst>
                <a:ext uri="{FF2B5EF4-FFF2-40B4-BE49-F238E27FC236}">
                  <a16:creationId xmlns:a16="http://schemas.microsoft.com/office/drawing/2014/main" id="{B4959358-96CC-964C-865A-9F5CC0FCC758}"/>
                </a:ext>
              </a:extLst>
            </p:cNvPr>
            <p:cNvPicPr>
              <a:picLocks noChangeAspect="1"/>
            </p:cNvPicPr>
            <p:nvPr/>
          </p:nvPicPr>
          <p:blipFill>
            <a:blip r:embed="rId2"/>
            <a:stretch>
              <a:fillRect/>
            </a:stretch>
          </p:blipFill>
          <p:spPr>
            <a:xfrm>
              <a:off x="3924300" y="1612900"/>
              <a:ext cx="4343400" cy="3632200"/>
            </a:xfrm>
            <a:prstGeom prst="rect">
              <a:avLst/>
            </a:prstGeom>
          </p:spPr>
        </p:pic>
        <p:pic>
          <p:nvPicPr>
            <p:cNvPr id="9" name="Picture 8">
              <a:extLst>
                <a:ext uri="{FF2B5EF4-FFF2-40B4-BE49-F238E27FC236}">
                  <a16:creationId xmlns:a16="http://schemas.microsoft.com/office/drawing/2014/main" id="{AFB2571C-AC09-EF4C-8210-1185FD0537C7}"/>
                </a:ext>
              </a:extLst>
            </p:cNvPr>
            <p:cNvPicPr>
              <a:picLocks noChangeAspect="1"/>
            </p:cNvPicPr>
            <p:nvPr/>
          </p:nvPicPr>
          <p:blipFill>
            <a:blip r:embed="rId3"/>
            <a:stretch>
              <a:fillRect/>
            </a:stretch>
          </p:blipFill>
          <p:spPr>
            <a:xfrm>
              <a:off x="3924300" y="5245100"/>
              <a:ext cx="4343400" cy="1117600"/>
            </a:xfrm>
            <a:prstGeom prst="rect">
              <a:avLst/>
            </a:prstGeom>
          </p:spPr>
        </p:pic>
      </p:grpSp>
    </p:spTree>
    <p:extLst>
      <p:ext uri="{BB962C8B-B14F-4D97-AF65-F5344CB8AC3E}">
        <p14:creationId xmlns:p14="http://schemas.microsoft.com/office/powerpoint/2010/main" val="3798910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B8801-764D-934D-B8FD-F8B63408D868}"/>
              </a:ext>
            </a:extLst>
          </p:cNvPr>
          <p:cNvSpPr>
            <a:spLocks noGrp="1"/>
          </p:cNvSpPr>
          <p:nvPr>
            <p:ph type="title"/>
          </p:nvPr>
        </p:nvSpPr>
        <p:spPr>
          <a:xfrm>
            <a:off x="1352550" y="0"/>
            <a:ext cx="9486900" cy="1371600"/>
          </a:xfrm>
        </p:spPr>
        <p:txBody>
          <a:bodyPr>
            <a:normAutofit/>
          </a:bodyPr>
          <a:lstStyle/>
          <a:p>
            <a:pPr algn="ctr"/>
            <a:r>
              <a:rPr lang="en-US" dirty="0"/>
              <a:t>3) What are the main causes of wildfires occurring.</a:t>
            </a:r>
          </a:p>
        </p:txBody>
      </p:sp>
      <p:pic>
        <p:nvPicPr>
          <p:cNvPr id="4" name="Picture 3" descr="Chart, funnel chart&#10;&#10;Description automatically generated">
            <a:extLst>
              <a:ext uri="{FF2B5EF4-FFF2-40B4-BE49-F238E27FC236}">
                <a16:creationId xmlns:a16="http://schemas.microsoft.com/office/drawing/2014/main" id="{257D0FF1-A049-A648-A4BD-11C5A632F809}"/>
              </a:ext>
            </a:extLst>
          </p:cNvPr>
          <p:cNvPicPr>
            <a:picLocks noChangeAspect="1"/>
          </p:cNvPicPr>
          <p:nvPr/>
        </p:nvPicPr>
        <p:blipFill>
          <a:blip r:embed="rId2"/>
          <a:stretch>
            <a:fillRect/>
          </a:stretch>
        </p:blipFill>
        <p:spPr>
          <a:xfrm>
            <a:off x="1675002" y="1560352"/>
            <a:ext cx="8338059" cy="5306037"/>
          </a:xfrm>
          <a:prstGeom prst="rect">
            <a:avLst/>
          </a:prstGeom>
        </p:spPr>
      </p:pic>
    </p:spTree>
    <p:extLst>
      <p:ext uri="{BB962C8B-B14F-4D97-AF65-F5344CB8AC3E}">
        <p14:creationId xmlns:p14="http://schemas.microsoft.com/office/powerpoint/2010/main" val="333855225"/>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188</TotalTime>
  <Words>932</Words>
  <Application>Microsoft Macintosh PowerPoint</Application>
  <PresentationFormat>Widescreen</PresentationFormat>
  <Paragraphs>68</Paragraphs>
  <Slides>16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Gill Sans MT</vt:lpstr>
      <vt:lpstr>Goudy Old Style</vt:lpstr>
      <vt:lpstr>ClassicFrameVTI</vt:lpstr>
      <vt:lpstr>Study of wildfires in the us  For the years 1992-2015</vt:lpstr>
      <vt:lpstr>1) Which States have the highest likelihood of a wildfire occurring</vt:lpstr>
      <vt:lpstr>1) Which States have the highest likelihood of a wildfire occurring</vt:lpstr>
      <vt:lpstr>1) Which States have the highest likelihood of a wildfire occurring</vt:lpstr>
      <vt:lpstr>2) Have occurrences of wildfire increased or decreased over the reporting period</vt:lpstr>
      <vt:lpstr>2) Have occurrences of wildfire increased or decreased over the reporting period</vt:lpstr>
      <vt:lpstr>2) Have occurrences of wildfire increased or decreased over the reporting period</vt:lpstr>
      <vt:lpstr>3) What are the main causes of wildfires occurring.</vt:lpstr>
      <vt:lpstr>3) What are the main causes of wildfires occurring.</vt:lpstr>
      <vt:lpstr>4) Have occurrences of wildfire increased or decreased over the reporting period</vt:lpstr>
      <vt:lpstr>4) Have occurrences of wildfire increased or decreased over the reporting period</vt:lpstr>
      <vt:lpstr>4) Have occurrences of wildfire increased or decreased over the reporting period</vt:lpstr>
      <vt:lpstr>4) Have occurrences of wildfire increased or decreased over the reporting period</vt:lpstr>
      <vt:lpstr>4) Have occurrences of wildfire increased or decreased over the reporting period</vt:lpstr>
      <vt:lpstr>Which States have the highest likelihood of a wildfire occurring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Study of wildfires in the us  For the years 1992-2015</dc:title>
  <dc:creator>Nick Cunnington</dc:creator>
  <cp:lastModifiedBy>Nick Cunnington</cp:lastModifiedBy>
  <cp:revision>13</cp:revision>
  <dcterms:created xsi:type="dcterms:W3CDTF">2020-09-28T09:57:16Z</dcterms:created>
  <dcterms:modified xsi:type="dcterms:W3CDTF">2020-09-28T13:05:20Z</dcterms:modified>
</cp:coreProperties>
</file>

<file path=docProps/thumbnail.jpeg>
</file>